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3.png" ContentType="image/png"/>
  <Override PartName="/ppt/media/image2.jpeg" ContentType="image/jpeg"/>
  <Override PartName="/ppt/media/image8.png" ContentType="image/png"/>
  <Override PartName="/ppt/media/image4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1524AD-2769-44D2-9A57-3D3C238CA4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69C7CC-8864-4F3D-A181-C2195E2353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0BEBCC-120B-47B7-96CF-2D6750E8BF4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176938-8824-47E9-AF10-FEBC853006C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A5555E-7E18-45AF-B564-000D1ADC4F7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8EF64E-1497-4382-95E7-1921405B5E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DB68D91-2A05-4E01-95B8-7D9231547A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F35D76-5D1F-43BF-9F4D-101F9F4DE8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F52121-705E-4861-AAFD-5FFE3067E5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184EF6-45C5-4DD1-8550-246C0C5291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202F7D-B587-40FC-8544-0E569B476E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22601F-022F-49C2-92AE-5D4FD2244F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FD4323-139B-4757-9EFA-049E8D80AC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DD28C0-2E4F-4966-A74D-FD50C0724B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E041D9-D976-4A13-A68A-874F7964EB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A23183F-9269-4465-BAFA-57EEE5EC2A3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F1230A-2022-442B-8727-DB7EDA28686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90FE04C-1AD3-4CDE-B014-9516A58566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82C456-EC05-4634-AE0F-C848DF7B03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CB60B8A-69DD-4079-A17A-89452A4865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F069E4A-93EE-4DDD-BB74-072C59E8384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C1AD35F-E81D-4C89-A26E-7B47868549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6B842A-C2EC-48F6-8F89-F9BAC64099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1E4507A-5A84-4F41-9C85-F4EDA6C633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66B1134-1806-4D9E-9204-D8F69107C66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14913D0-6CFD-4665-97CC-8526478220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094DF15-E52B-4D5C-BF98-3626D8BE52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756485-1FAA-4BCE-861E-B9C62BBEB2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C42D30C-E6D5-4952-A85E-6937A06E722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B765148-4330-4C71-8807-3EF5422F8D3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1F02916-1833-4C68-8C62-604C0C1AA2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28DD7DA-9CF7-4B18-9958-A30FDACF7E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03126C5-4B99-434C-B61D-9CC9799AAF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EFF265-B97F-4B51-8C26-93F59846CC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7EB7974-24F1-4474-BBA8-32187F99D8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DE38103-A428-4757-BA1D-5F6A45553D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070D1C9-3F6A-42F6-A538-99C4CD4FBB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E8DEFB4-A2C9-4C51-A8A9-F261871EDA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D2BC043-B0CD-4838-BE7E-260E551F509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08EEE42-CE77-43E0-BA6D-3BFD841AD7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05FD5D9-E264-4C12-9B9B-F43B8977A2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E1D94D0-56FC-465A-8B96-3AC6A306414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AD1082A-1ECF-4473-A972-707FB09BC5F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E4135BF-9B27-4A2C-AC28-4DE6372F6A3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2885CC-9A7C-461E-8ED1-E210B59392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6097903-1750-4B52-9C6D-AD2384D94F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552B7B6-0D01-48A9-86CE-9466474F12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23329CC-603A-415F-9DAE-755F339F304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6CF325F-5354-4A3A-8CB5-E64F82F1AD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5C74A85-CC4E-4998-8D05-305AD3B8B7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46E77C6-7D33-4372-867A-07031EB30D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65BFDAB-32E7-4421-BB19-5D5DD51586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064862E-56AA-4B73-9F3B-746A6D7EEC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7D6287D-D7E4-4FE5-A64C-EA1DFD2016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12527FD-2DD3-4B6D-8637-2109D863E99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FC410A-21CA-447B-AFFA-AF838BAB4A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B451BBF-2913-4DB5-A130-BDD3416C639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28E6FE0-D106-4828-9EAB-0741E374F10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9569D8A-DCAA-48D6-9EDF-67E66C800D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DE985B5-C77E-4F03-8205-3667659343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AAFDD32-5278-4271-9B91-864BB50A0B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C58AD77-3171-412C-8FBB-8A32E9698D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8988D21-E9D3-4C1B-9BBE-CBFFE591B7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4B21A35-4AD6-470A-83D6-584187525E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F4E78C5-A729-4B8D-BAB2-08CB8ACD00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106EE03-5A9D-4A77-AAF6-C5D5EA4C13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BBDB02-EC3E-46C3-9E2C-495276F526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0B22773-BBDE-4872-8CA7-D1A605AAD0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326B4D0-F2CE-43BE-8583-DA899C89606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8A6208F-6133-4F9D-9617-66F5AF23240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2F3F6F3-AA9F-4CF8-B66E-CB262C28AD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B2C832F-AD03-4448-8A63-9AEC65AA70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AB3FB46-E468-4197-BDFE-F4B55BDA20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28DE261-B617-4129-910C-2622E689E8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728EFD2-2E0E-4600-AEDD-10CA5DB908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C2BDAE5-CBE9-43FB-94E5-EBB90DDA6E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41F1F20-7E33-4F4B-A01B-000B06DED2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A15AA0-3415-4ECD-A1F6-3CF79BEE97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0A3D825-D6B8-4D29-A76B-16702EA1AB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8AB689A-9A24-4A85-AF1F-3F1103FF0B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479291E-896E-4C41-845E-A027CA8AF3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FA3F237-139C-415C-8705-DE74EFF77CE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EF40A06-F00B-4CBE-A5A2-540C287A1EE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B9D2F9-A472-4D4F-BEA2-DD97D08DEE9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8852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717D7BF-BC3D-4DB6-9D33-4DDEA67C7B9E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8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8852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A6E814D-32A5-4B36-B0D2-C60D57250AD5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8852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86AD91-CE3F-4D04-9C58-F0035D2F56A4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8852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BF6F3E9-88F9-4D63-A513-D18FBEE760B9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8852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A51236D-C99C-4A7E-AAA0-3A312F600769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ftr" idx="16"/>
          </p:nvPr>
        </p:nvSpPr>
        <p:spPr>
          <a:xfrm>
            <a:off x="3447360" y="5165280"/>
            <a:ext cx="318852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ldNum" idx="17"/>
          </p:nvPr>
        </p:nvSpPr>
        <p:spPr>
          <a:xfrm>
            <a:off x="722736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2BAB23-A472-4B1B-AA83-8553BF5C737C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dt" idx="18"/>
          </p:nvPr>
        </p:nvSpPr>
        <p:spPr>
          <a:xfrm>
            <a:off x="50400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ftr" idx="19"/>
          </p:nvPr>
        </p:nvSpPr>
        <p:spPr>
          <a:xfrm>
            <a:off x="3447360" y="5165280"/>
            <a:ext cx="318852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ldNum" idx="20"/>
          </p:nvPr>
        </p:nvSpPr>
        <p:spPr>
          <a:xfrm>
            <a:off x="722736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0B3C2D-A5EB-423C-90D4-F18336B3E950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dt" idx="21"/>
          </p:nvPr>
        </p:nvSpPr>
        <p:spPr>
          <a:xfrm>
            <a:off x="504000" y="516528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80280"/>
            <a:ext cx="9065160" cy="249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Simulating Natural Viewing Conditions for 3D Perception in Lightness Discrimination Experiments Using VR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504000" y="2270160"/>
            <a:ext cx="9065160" cy="98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Devin Reynolds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Dr. Vijay Singh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435240" y="5149080"/>
            <a:ext cx="906516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National Science Foundation (BCS-2054900)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7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Virtual Reality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08960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Virtual Reality (VR) uses near eye displays to provide a immersive experience of a simulated virtual world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VR allows us to control what is displayed to each eye individually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4901040" y="1024920"/>
            <a:ext cx="4860000" cy="2728440"/>
          </a:xfrm>
          <a:prstGeom prst="rect">
            <a:avLst/>
          </a:prstGeom>
          <a:ln w="0">
            <a:noFill/>
          </a:ln>
        </p:spPr>
      </p:pic>
      <p:sp>
        <p:nvSpPr>
          <p:cNvPr id="330" name=""/>
          <p:cNvSpPr/>
          <p:nvPr/>
        </p:nvSpPr>
        <p:spPr>
          <a:xfrm>
            <a:off x="4648680" y="3905640"/>
            <a:ext cx="3273120" cy="12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Meta Quest 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Horizontal FOV: 104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Arial"/>
              </a:rPr>
              <a:t>°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Arial"/>
              </a:rPr>
              <a:t>Resolution: 1832×1920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Arial"/>
              </a:rPr>
              <a:t>IPD Values: 58mm, 63mm, 68mm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7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Unity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3448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Unity’s editor allows us to present stimuli through a VR headset while simultaneously viewing it on a monitor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The stereoscopic pairs can be placed inside a scene along side camera’s that would correspond to the left and right eyes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rcRect l="19318" t="7509" r="21729" b="34201"/>
          <a:stretch/>
        </p:blipFill>
        <p:spPr>
          <a:xfrm>
            <a:off x="5105160" y="1438920"/>
            <a:ext cx="4636440" cy="246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7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Displaying Stereoscopic Pairs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34808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These image pairs need to be displayed only to their corresponding camera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Unity’s layers tool and the cameras’ culling mask are used together to render selective parts of the scene per camera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Unity’s layers tool categorizes objects in a scene into layers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 camera’s culling mask render’s selective layers to said camera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rcRect l="19318" t="7509" r="21729" b="34201"/>
          <a:stretch/>
        </p:blipFill>
        <p:spPr>
          <a:xfrm>
            <a:off x="5105160" y="1438920"/>
            <a:ext cx="4636440" cy="246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1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Lightness Discrimination Task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663080" cy="32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8000"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Two naturalistic rendered stereoscopic pairs containing a monochromatic sphere are displayed to a subject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Standard Image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Always has a lightness value of 0.4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Comparison Image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Lightness value is one of 11 evenly spaced values from 0.35 to 0.45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The subject reports which pair they think contains the lighter sphere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9" name=""/>
          <p:cNvGrpSpPr/>
          <p:nvPr/>
        </p:nvGrpSpPr>
        <p:grpSpPr>
          <a:xfrm>
            <a:off x="5168160" y="1195560"/>
            <a:ext cx="4933080" cy="3232440"/>
            <a:chOff x="5168160" y="1195560"/>
            <a:chExt cx="4933080" cy="3232440"/>
          </a:xfrm>
        </p:grpSpPr>
        <p:sp>
          <p:nvSpPr>
            <p:cNvPr id="340" name=""/>
            <p:cNvSpPr/>
            <p:nvPr/>
          </p:nvSpPr>
          <p:spPr>
            <a:xfrm>
              <a:off x="5168160" y="1195560"/>
              <a:ext cx="4933080" cy="893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40000"/>
                </a:lnSpc>
              </a:pPr>
              <a:r>
                <a:rPr b="0" lang="en-US" sz="2200" spc="-1" strike="noStrike">
                  <a:solidFill>
                    <a:srgbClr val="ff0000"/>
                  </a:solidFill>
                  <a:latin typeface="Times New Roman"/>
                  <a:ea typeface="Times New Roman"/>
                </a:rPr>
                <a:t>Which spheres is lighter?</a:t>
              </a:r>
              <a:endParaRPr b="0" lang="en-US" sz="2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41" name="" descr=""/>
            <p:cNvPicPr/>
            <p:nvPr/>
          </p:nvPicPr>
          <p:blipFill>
            <a:blip r:embed="rId1"/>
            <a:stretch/>
          </p:blipFill>
          <p:spPr>
            <a:xfrm>
              <a:off x="5246640" y="1908720"/>
              <a:ext cx="2307600" cy="1935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2" name="" descr=""/>
            <p:cNvPicPr/>
            <p:nvPr/>
          </p:nvPicPr>
          <p:blipFill>
            <a:blip r:embed="rId2"/>
            <a:stretch/>
          </p:blipFill>
          <p:spPr>
            <a:xfrm>
              <a:off x="7624080" y="1905840"/>
              <a:ext cx="2312640" cy="1933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3" name=""/>
            <p:cNvSpPr/>
            <p:nvPr/>
          </p:nvSpPr>
          <p:spPr>
            <a:xfrm>
              <a:off x="5627880" y="3845520"/>
              <a:ext cx="1660680" cy="58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Standard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4" name=""/>
            <p:cNvSpPr/>
            <p:nvPr/>
          </p:nvSpPr>
          <p:spPr>
            <a:xfrm>
              <a:off x="7787520" y="3840840"/>
              <a:ext cx="1955880" cy="58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Comparison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Thresholds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995280" cy="380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Quantify performance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Chosen to be 50%-76% difference of the comparison image chosen along the fitted cumulative gaussian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In previous works, we tested how these thresholds change in the presence of external variation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4834440" y="928080"/>
            <a:ext cx="4688280" cy="352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Conditions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9" name=""/>
          <p:cNvGrpSpPr/>
          <p:nvPr/>
        </p:nvGrpSpPr>
        <p:grpSpPr>
          <a:xfrm>
            <a:off x="5088600" y="889920"/>
            <a:ext cx="4802760" cy="4040640"/>
            <a:chOff x="5088600" y="889920"/>
            <a:chExt cx="4802760" cy="4040640"/>
          </a:xfrm>
        </p:grpSpPr>
        <p:sp>
          <p:nvSpPr>
            <p:cNvPr id="350" name="Standard 1"/>
            <p:cNvSpPr/>
            <p:nvPr/>
          </p:nvSpPr>
          <p:spPr>
            <a:xfrm rot="16200000">
              <a:off x="4676400" y="1933920"/>
              <a:ext cx="1502640" cy="495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0680" rIns="40680" tIns="40680" bIns="40680" anchor="ctr">
              <a:noAutofit/>
            </a:bodyPr>
            <a:p>
              <a:pPr algn="ctr">
                <a:lnSpc>
                  <a:spcPct val="14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Standard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1" name=""/>
            <p:cNvSpPr/>
            <p:nvPr/>
          </p:nvSpPr>
          <p:spPr>
            <a:xfrm rot="16200000">
              <a:off x="4298040" y="3533760"/>
              <a:ext cx="2070000" cy="48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4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Comparison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2" name=""/>
            <p:cNvSpPr/>
            <p:nvPr/>
          </p:nvSpPr>
          <p:spPr>
            <a:xfrm>
              <a:off x="5645520" y="889920"/>
              <a:ext cx="4245840" cy="686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40000"/>
                </a:lnSpc>
              </a:pPr>
              <a:r>
                <a:rPr b="0" lang="en-US" sz="2200" spc="-1" strike="noStrike">
                  <a:solidFill>
                    <a:srgbClr val="ff0000"/>
                  </a:solidFill>
                  <a:latin typeface="Times New Roman"/>
                  <a:ea typeface="Times New Roman"/>
                </a:rPr>
                <a:t>Natural Variation</a:t>
              </a:r>
              <a:endParaRPr b="0" lang="en-US" sz="2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53" name="" descr=""/>
            <p:cNvPicPr/>
            <p:nvPr/>
          </p:nvPicPr>
          <p:blipFill>
            <a:blip r:embed="rId1"/>
            <a:stretch/>
          </p:blipFill>
          <p:spPr>
            <a:xfrm>
              <a:off x="5712840" y="1438560"/>
              <a:ext cx="1986480" cy="1488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4" name="" descr=""/>
            <p:cNvPicPr/>
            <p:nvPr/>
          </p:nvPicPr>
          <p:blipFill>
            <a:blip r:embed="rId2"/>
            <a:stretch/>
          </p:blipFill>
          <p:spPr>
            <a:xfrm>
              <a:off x="7767000" y="1438560"/>
              <a:ext cx="1990440" cy="1487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5" name="" descr=""/>
            <p:cNvPicPr/>
            <p:nvPr/>
          </p:nvPicPr>
          <p:blipFill>
            <a:blip r:embed="rId3"/>
            <a:stretch/>
          </p:blipFill>
          <p:spPr>
            <a:xfrm>
              <a:off x="5705280" y="2992320"/>
              <a:ext cx="1990440" cy="1487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6" name="" descr=""/>
            <p:cNvPicPr/>
            <p:nvPr/>
          </p:nvPicPr>
          <p:blipFill>
            <a:blip r:embed="rId4"/>
            <a:stretch/>
          </p:blipFill>
          <p:spPr>
            <a:xfrm>
              <a:off x="7763040" y="2988720"/>
              <a:ext cx="1990440" cy="148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7" name=""/>
            <p:cNvSpPr/>
            <p:nvPr/>
          </p:nvSpPr>
          <p:spPr>
            <a:xfrm>
              <a:off x="6284520" y="4482720"/>
              <a:ext cx="894600" cy="447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Left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8" name=""/>
            <p:cNvSpPr/>
            <p:nvPr/>
          </p:nvSpPr>
          <p:spPr>
            <a:xfrm>
              <a:off x="8264160" y="4476600"/>
              <a:ext cx="894600" cy="447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Right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59" name=""/>
          <p:cNvGrpSpPr/>
          <p:nvPr/>
        </p:nvGrpSpPr>
        <p:grpSpPr>
          <a:xfrm>
            <a:off x="89280" y="917280"/>
            <a:ext cx="4800600" cy="4040640"/>
            <a:chOff x="89280" y="917280"/>
            <a:chExt cx="4800600" cy="4040640"/>
          </a:xfrm>
        </p:grpSpPr>
        <p:sp>
          <p:nvSpPr>
            <p:cNvPr id="360" name="Standard 1"/>
            <p:cNvSpPr/>
            <p:nvPr/>
          </p:nvSpPr>
          <p:spPr>
            <a:xfrm rot="16200000">
              <a:off x="-322560" y="1961280"/>
              <a:ext cx="1502640" cy="495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0680" rIns="40680" tIns="40680" bIns="40680" anchor="ctr">
              <a:noAutofit/>
            </a:bodyPr>
            <a:p>
              <a:pPr algn="ctr">
                <a:lnSpc>
                  <a:spcPct val="14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Standard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1" name=""/>
            <p:cNvSpPr/>
            <p:nvPr/>
          </p:nvSpPr>
          <p:spPr>
            <a:xfrm rot="16200000">
              <a:off x="-700920" y="3561120"/>
              <a:ext cx="2070000" cy="48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4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Comparison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2" name=""/>
            <p:cNvSpPr/>
            <p:nvPr/>
          </p:nvSpPr>
          <p:spPr>
            <a:xfrm>
              <a:off x="644040" y="917280"/>
              <a:ext cx="4245840" cy="686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40000"/>
                </a:lnSpc>
              </a:pPr>
              <a:r>
                <a:rPr b="0" lang="en-US" sz="2200" spc="-1" strike="noStrike">
                  <a:solidFill>
                    <a:srgbClr val="ff0000"/>
                  </a:solidFill>
                  <a:latin typeface="Times New Roman"/>
                  <a:ea typeface="Times New Roman"/>
                </a:rPr>
                <a:t>No Variation</a:t>
              </a:r>
              <a:endParaRPr b="0" lang="en-US" sz="2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3" name=""/>
            <p:cNvSpPr/>
            <p:nvPr/>
          </p:nvSpPr>
          <p:spPr>
            <a:xfrm>
              <a:off x="1283040" y="4510080"/>
              <a:ext cx="894600" cy="447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Left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4" name=""/>
            <p:cNvSpPr/>
            <p:nvPr/>
          </p:nvSpPr>
          <p:spPr>
            <a:xfrm>
              <a:off x="3262680" y="4503960"/>
              <a:ext cx="894600" cy="447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Right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65" name="" descr=""/>
            <p:cNvPicPr/>
            <p:nvPr/>
          </p:nvPicPr>
          <p:blipFill>
            <a:blip r:embed="rId5"/>
            <a:stretch/>
          </p:blipFill>
          <p:spPr>
            <a:xfrm>
              <a:off x="784440" y="3023280"/>
              <a:ext cx="1982160" cy="147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6" name="" descr=""/>
            <p:cNvPicPr/>
            <p:nvPr/>
          </p:nvPicPr>
          <p:blipFill>
            <a:blip r:embed="rId6"/>
            <a:stretch/>
          </p:blipFill>
          <p:spPr>
            <a:xfrm>
              <a:off x="2842560" y="3020040"/>
              <a:ext cx="1982160" cy="147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7" name="" descr=""/>
            <p:cNvPicPr/>
            <p:nvPr/>
          </p:nvPicPr>
          <p:blipFill>
            <a:blip r:embed="rId7"/>
            <a:stretch/>
          </p:blipFill>
          <p:spPr>
            <a:xfrm>
              <a:off x="792720" y="1436040"/>
              <a:ext cx="1982160" cy="147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8" name="" descr=""/>
            <p:cNvPicPr/>
            <p:nvPr/>
          </p:nvPicPr>
          <p:blipFill>
            <a:blip r:embed="rId8"/>
            <a:stretch/>
          </p:blipFill>
          <p:spPr>
            <a:xfrm>
              <a:off x="2846520" y="1443600"/>
              <a:ext cx="1982160" cy="1479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9" name=""/>
          <p:cNvSpPr/>
          <p:nvPr/>
        </p:nvSpPr>
        <p:spPr>
          <a:xfrm>
            <a:off x="336960" y="4999680"/>
            <a:ext cx="404316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color of the background objects are fixed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5577840" y="5000040"/>
            <a:ext cx="404316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color of the background objects can change between images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Results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648600" cy="379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One pilot test subject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30 comparisons across each of the comparison lightness values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This gives similar thresholds to previous experiments on a monitor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Previous work concluded that thresholds increase with variation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5126040" y="51120"/>
            <a:ext cx="3637080" cy="2730600"/>
          </a:xfrm>
          <a:prstGeom prst="rect">
            <a:avLst/>
          </a:prstGeom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5073480" y="2782800"/>
            <a:ext cx="3740760" cy="280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040" cy="94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Summary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8040" cy="202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Use VR to control what’s displayed to individual eyes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Binocular cues provide 3D information to our rendered 2D images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Interface headset with Unity to display the images to the headset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With this set-up, which is representative of natural viewing conditions, we can now run psychophysical experiments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1"/>
          <a:srcRect l="19318" t="7509" r="21729" b="34201"/>
          <a:stretch/>
        </p:blipFill>
        <p:spPr>
          <a:xfrm>
            <a:off x="6602760" y="3486240"/>
            <a:ext cx="3501360" cy="1863720"/>
          </a:xfrm>
          <a:prstGeom prst="rect">
            <a:avLst/>
          </a:prstGeom>
          <a:ln w="0">
            <a:noFill/>
          </a:ln>
        </p:spPr>
      </p:pic>
      <p:pic>
        <p:nvPicPr>
          <p:cNvPr id="378" name="" descr=""/>
          <p:cNvPicPr/>
          <p:nvPr/>
        </p:nvPicPr>
        <p:blipFill>
          <a:blip r:embed="rId2"/>
          <a:stretch/>
        </p:blipFill>
        <p:spPr>
          <a:xfrm>
            <a:off x="2748240" y="3709800"/>
            <a:ext cx="1893960" cy="1419120"/>
          </a:xfrm>
          <a:prstGeom prst="rect">
            <a:avLst/>
          </a:prstGeom>
          <a:ln w="0">
            <a:noFill/>
          </a:ln>
        </p:spPr>
      </p:pic>
      <p:pic>
        <p:nvPicPr>
          <p:cNvPr id="379" name="" descr=""/>
          <p:cNvPicPr/>
          <p:nvPr/>
        </p:nvPicPr>
        <p:blipFill>
          <a:blip r:embed="rId3"/>
          <a:stretch/>
        </p:blipFill>
        <p:spPr>
          <a:xfrm>
            <a:off x="4646160" y="3709800"/>
            <a:ext cx="1901520" cy="1424520"/>
          </a:xfrm>
          <a:prstGeom prst="rect">
            <a:avLst/>
          </a:prstGeom>
          <a:ln w="0">
            <a:noFill/>
          </a:ln>
        </p:spPr>
      </p:pic>
      <p:pic>
        <p:nvPicPr>
          <p:cNvPr id="380" name="" descr=""/>
          <p:cNvPicPr/>
          <p:nvPr/>
        </p:nvPicPr>
        <p:blipFill>
          <a:blip r:embed="rId4"/>
          <a:stretch/>
        </p:blipFill>
        <p:spPr>
          <a:xfrm>
            <a:off x="78120" y="3647520"/>
            <a:ext cx="2609280" cy="146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1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Acknowledgments/References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345920" cy="32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NSimSun"/>
              </a:rPr>
              <a:t>References: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NSimSun"/>
              </a:rPr>
              <a:t>Brainard D. H. (2009). Color constancy. In Goldstein B. (Ed.), The Sage encyclopedia of perception (pp. 253–257). Los Angeles: SAGE Publications.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NSimSun"/>
              </a:rPr>
              <a:t>McCoun, J., &amp; Reeves, L. (Eds.). (2010). Binocular vision : Development, depth perception and disorders : development, depth perception and disorders. Nova Science Publishers, Incorporated.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NSimSun"/>
              </a:rPr>
              <a:t>Also see: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NSimSun"/>
              </a:rPr>
              <a:t>Singh, V., Burge, J., &amp; Brainard, D. H. (2022). Equivalent noise characterization of human lightness constancy. </a:t>
            </a:r>
            <a:r>
              <a:rPr b="0" i="1" lang="en-US" sz="2000" spc="-1" strike="noStrike">
                <a:solidFill>
                  <a:srgbClr val="000000"/>
                </a:solidFill>
                <a:latin typeface="Times New Roman"/>
                <a:ea typeface="NSimSun"/>
              </a:rPr>
              <a:t>Journal of Vision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NSimSun"/>
              </a:rPr>
              <a:t>, </a:t>
            </a:r>
            <a:r>
              <a:rPr b="0" i="1" lang="en-US" sz="2000" spc="-1" strike="noStrike">
                <a:solidFill>
                  <a:srgbClr val="000000"/>
                </a:solidFill>
                <a:latin typeface="Times New Roman"/>
                <a:ea typeface="NSimSun"/>
              </a:rPr>
              <a:t>22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NSimSun"/>
              </a:rPr>
              <a:t>(5). https://doi.org/10.1167/jov.22.5.2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NSimSun"/>
              </a:rPr>
              <a:t>Pre-Registrations available at: https://osf.io/7tgy8/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5589360" y="1355760"/>
            <a:ext cx="2322000" cy="7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 Light"/>
              </a:rPr>
              <a:t>Thanks: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 Light"/>
              </a:rPr>
              <a:t>Joel Oluyole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 Light"/>
              </a:rPr>
              <a:t>Jonathan Rinaldi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 Light"/>
              </a:rPr>
              <a:t>Chibuike Okekeogbu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7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Color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35600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Color: Brain's reaction to spectra absorbed in the eyes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Achromatic Special Case: Lightness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Spectra: The amount of light across all wavelength of light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Picture 3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5040360" y="1652400"/>
            <a:ext cx="4871880" cy="215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7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Color Constancy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260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The human visual system provides a relatively constant representation of the color of objects despite variation in external factors.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External Factors: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Spectra of light source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Spectra of background objects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Position of objects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Position of observer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Picture 1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5131800" y="2975760"/>
            <a:ext cx="4566240" cy="201420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4948920" y="934200"/>
            <a:ext cx="4871880" cy="215604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972000" y="4842360"/>
            <a:ext cx="8269920" cy="4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Same perceived color despite changing the light source.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82080" y="5409360"/>
            <a:ext cx="1006308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NSimSun"/>
              </a:rPr>
              <a:t>Brainard D. H. (2009). Color constancy. In Goldstein B. (Ed.), The Sage encyclopedia of perception (pp. 253–257). Los Angeles: SAGE Publications.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7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Previous Experiments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90528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Two naturalistic rendered images are displayed to a human subject and they report which image they think contains the lighter sphere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Images are displayed on monitor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Not representative of natural viewing conditions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1" name=""/>
          <p:cNvGrpSpPr/>
          <p:nvPr/>
        </p:nvGrpSpPr>
        <p:grpSpPr>
          <a:xfrm>
            <a:off x="5595120" y="1404360"/>
            <a:ext cx="3940920" cy="2642760"/>
            <a:chOff x="5595120" y="1404360"/>
            <a:chExt cx="3940920" cy="2642760"/>
          </a:xfrm>
        </p:grpSpPr>
        <p:grpSp>
          <p:nvGrpSpPr>
            <p:cNvPr id="302" name=""/>
            <p:cNvGrpSpPr/>
            <p:nvPr/>
          </p:nvGrpSpPr>
          <p:grpSpPr>
            <a:xfrm>
              <a:off x="5595120" y="1404360"/>
              <a:ext cx="3940920" cy="2642760"/>
              <a:chOff x="5595120" y="1404360"/>
              <a:chExt cx="3940920" cy="2642760"/>
            </a:xfrm>
          </p:grpSpPr>
          <p:pic>
            <p:nvPicPr>
              <p:cNvPr id="303" name="sRGBimage.pdf 1" descr="sRGBimage.pdf"/>
              <p:cNvPicPr/>
              <p:nvPr/>
            </p:nvPicPr>
            <p:blipFill>
              <a:blip r:embed="rId1"/>
              <a:srcRect l="4784" t="53097" r="52569" b="5049"/>
              <a:stretch/>
            </p:blipFill>
            <p:spPr>
              <a:xfrm>
                <a:off x="5595120" y="1917000"/>
                <a:ext cx="1943640" cy="1867680"/>
              </a:xfrm>
              <a:prstGeom prst="rect">
                <a:avLst/>
              </a:prstGeom>
              <a:ln w="3175">
                <a:noFill/>
              </a:ln>
            </p:spPr>
          </p:pic>
          <p:pic>
            <p:nvPicPr>
              <p:cNvPr id="304" name="sRGBimage.pdf 2" descr="sRGBimage.pdf"/>
              <p:cNvPicPr/>
              <p:nvPr/>
            </p:nvPicPr>
            <p:blipFill>
              <a:blip r:embed="rId2"/>
              <a:srcRect l="48673" t="53097" r="8680" b="5049"/>
              <a:stretch/>
            </p:blipFill>
            <p:spPr>
              <a:xfrm>
                <a:off x="7550640" y="1917000"/>
                <a:ext cx="1943640" cy="1867680"/>
              </a:xfrm>
              <a:prstGeom prst="rect">
                <a:avLst/>
              </a:prstGeom>
              <a:ln w="3175">
                <a:noFill/>
              </a:ln>
            </p:spPr>
          </p:pic>
          <p:sp>
            <p:nvSpPr>
              <p:cNvPr id="305" name="Standard 1"/>
              <p:cNvSpPr/>
              <p:nvPr/>
            </p:nvSpPr>
            <p:spPr>
              <a:xfrm>
                <a:off x="5796720" y="3555000"/>
                <a:ext cx="1499760" cy="49212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0680" rIns="40680" tIns="40680" bIns="406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06" name=""/>
              <p:cNvSpPr/>
              <p:nvPr/>
            </p:nvSpPr>
            <p:spPr>
              <a:xfrm>
                <a:off x="7468920" y="3534480"/>
                <a:ext cx="2067120" cy="486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07" name=""/>
              <p:cNvSpPr/>
              <p:nvPr/>
            </p:nvSpPr>
            <p:spPr>
              <a:xfrm>
                <a:off x="5821200" y="1404360"/>
                <a:ext cx="3507120" cy="1428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40000"/>
                  </a:lnSpc>
                </a:pPr>
                <a:r>
                  <a:rPr b="0" lang="en-US" sz="2400" spc="-1" strike="noStrike">
                    <a:solidFill>
                      <a:srgbClr val="ff0000"/>
                    </a:solidFill>
                    <a:latin typeface="Times New Roman"/>
                    <a:ea typeface="Times New Roman"/>
                  </a:rPr>
                  <a:t>Which sphere is lighter?</a:t>
                </a:r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7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Natural Viewing Conditions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84596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In previous experiments, 2D images are displayed to a subject on a monitor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The same image is presented to both eyes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f10d0c"/>
                </a:solidFill>
                <a:latin typeface="Times New Roman"/>
              </a:rPr>
              <a:t>Images are 2D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In natural vision, the two eyes view the same scene from two slightly different positions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This difference in position results in different images the eyes see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f10d0c"/>
                </a:solidFill>
                <a:latin typeface="Times New Roman"/>
              </a:rPr>
              <a:t>Images contain 3D information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5614200" y="1227600"/>
            <a:ext cx="4068000" cy="269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7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3D Perception and Binocular Cues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524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Binocular Cues provide depth information to animals that have two eyes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Stereopsis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Convergence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7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Stereopsis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64616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Animals with two frontal eyes can use images obtained from two different angles of an object to judge the distance of the object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The disparity of the two images allow for animals to accurately judge the distance of an objects relative to other objects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62640" y="5300280"/>
            <a:ext cx="90010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  <a:ea typeface="NSimSun"/>
              </a:rPr>
              <a:t>McCoun, J., &amp; Reeves, L. (Eds.). (2010). Binocular vision : Development, depth perception and disorders : development, depth perception and disorders. Nova Science Publishers, Incorporated.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5334840" y="879480"/>
            <a:ext cx="4479840" cy="365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7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Convergence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995640" cy="358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Convergence occurs when the two eyes focus on the same object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Allows for animals to accurately judge the distance of an objects relative to other objects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Only effective for distances less than 10m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5249880" y="1619280"/>
            <a:ext cx="4328280" cy="2342880"/>
          </a:xfrm>
          <a:prstGeom prst="rect">
            <a:avLst/>
          </a:prstGeom>
          <a:ln w="0">
            <a:noFill/>
          </a:ln>
        </p:spPr>
      </p:pic>
      <p:sp>
        <p:nvSpPr>
          <p:cNvPr id="320" name=""/>
          <p:cNvSpPr/>
          <p:nvPr/>
        </p:nvSpPr>
        <p:spPr>
          <a:xfrm>
            <a:off x="62640" y="5300640"/>
            <a:ext cx="90010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  <a:ea typeface="NSimSun"/>
              </a:rPr>
              <a:t>McCoun, J., &amp; Reeves, L. (Eds.). (2010). Binocular vision : Development, depth perception and disorders : development, depth perception and disorders. Nova Science Publishers, Incorporated.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7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Stereoscopic Pairs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6784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Set’s of two images taken from two slightly different positions, representative of the two visual images from the two eyes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 second image is rendered 63mm away from the first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3769560" y="1582200"/>
            <a:ext cx="3069000" cy="2299680"/>
          </a:xfrm>
          <a:prstGeom prst="rect">
            <a:avLst/>
          </a:prstGeom>
          <a:ln w="0">
            <a:noFill/>
          </a:ln>
        </p:spPr>
      </p:pic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6903000" y="1576800"/>
            <a:ext cx="3080520" cy="2303280"/>
          </a:xfrm>
          <a:prstGeom prst="rect">
            <a:avLst/>
          </a:prstGeom>
          <a:ln w="0">
            <a:noFill/>
          </a:ln>
        </p:spPr>
      </p:pic>
      <p:sp>
        <p:nvSpPr>
          <p:cNvPr id="325" name=""/>
          <p:cNvSpPr/>
          <p:nvPr/>
        </p:nvSpPr>
        <p:spPr>
          <a:xfrm>
            <a:off x="4233240" y="3882240"/>
            <a:ext cx="219060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Left Rendered Image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7255440" y="3880440"/>
            <a:ext cx="239436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Right Rendered Image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</TotalTime>
  <Application>LibreOffice/7.4.2.3$Windows_X86_64 LibreOffice_project/382eef1f22670f7f4118c8c2dd222ec7ad009daf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2023-02-15T19:44:58Z</dcterms:created>
  <dc:creator/>
  <dc:description/>
  <dc:language>en-US</dc:language>
  <cp:lastModifiedBy/>
  <dcterms:modified xsi:type="dcterms:W3CDTF">2023-05-02T21:58:03Z</dcterms:modified>
  <cp:revision>166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